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12192000"/>
  <p:notesSz cx="6858000" cy="9144000"/>
  <p:embeddedFontLst>
    <p:embeddedFont>
      <p:font typeface="Century Gothic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CenturyGothic-bold.fntdata"/><Relationship Id="rId25" Type="http://schemas.openxmlformats.org/officeDocument/2006/relationships/font" Target="fonts/CenturyGothic-regular.fntdata"/><Relationship Id="rId28" Type="http://schemas.openxmlformats.org/officeDocument/2006/relationships/font" Target="fonts/CenturyGothic-boldItalic.fntdata"/><Relationship Id="rId27" Type="http://schemas.openxmlformats.org/officeDocument/2006/relationships/font" Target="fonts/CenturyGothic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510a85b4be_0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510a85b4be_0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g510a85b4be_0_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510a85b4be_0_1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510a85b4be_0_1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g510a85b4be_0_10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10a85b4be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10a85b4be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g510a85b4be_0_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10a85b4be_0_1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10a85b4be_0_1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g510a85b4be_0_1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510a85b4be_0_1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510a85b4be_0_1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g510a85b4be_0_1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510a85b4be_0_1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510a85b4be_0_1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g510a85b4be_0_1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510a85b4be_0_1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510a85b4be_0_1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g510a85b4be_0_1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510a85b4be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510a85b4be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g510a85b4be_0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510a85b4be_0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510a85b4be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g510a85b4be_0_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510a85b4be_0_1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510a85b4be_0_1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g510a85b4be_0_19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510a85b4be_0_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510a85b4be_0_1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510a85b4be_0_16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510a85b4be_0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510a85b4be_0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g510a85b4be_0_6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510a85b4be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510a85b4be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510a85b4be_0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510a85b4be_0_1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510a85b4be_0_1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g510a85b4be_0_1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510a85b4be_0_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510a85b4be_0_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g510a85b4be_0_9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10a85b4b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10a85b4b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g510a85b4b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510a85b4be_0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510a85b4be_0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510a85b4be_0_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510a85b4be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510a85b4be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510a85b4be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510a85b4be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510a85b4be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510a85b4be_0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A" showMasterSp="0">
  <p:cSld name="Cover A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8775700" y="12700"/>
            <a:ext cx="24765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" name="Google Shape;17;p2"/>
          <p:cNvSpPr/>
          <p:nvPr/>
        </p:nvSpPr>
        <p:spPr>
          <a:xfrm flipH="1">
            <a:off x="4054364" y="-3766"/>
            <a:ext cx="8137635" cy="687023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19991" y="54"/>
                </a:lnTo>
                <a:cubicBezTo>
                  <a:pt x="120020" y="39986"/>
                  <a:pt x="119962" y="80067"/>
                  <a:pt x="119991" y="119999"/>
                </a:cubicBezTo>
                <a:lnTo>
                  <a:pt x="34895" y="119999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" name="Google Shape;18;p2"/>
          <p:cNvSpPr txBox="1"/>
          <p:nvPr>
            <p:ph type="title"/>
          </p:nvPr>
        </p:nvSpPr>
        <p:spPr>
          <a:xfrm>
            <a:off x="4589989" y="1615384"/>
            <a:ext cx="6116133" cy="159348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b="1" i="0" sz="4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2"/>
          <p:cNvSpPr txBox="1"/>
          <p:nvPr>
            <p:ph idx="1" type="body"/>
          </p:nvPr>
        </p:nvSpPr>
        <p:spPr>
          <a:xfrm>
            <a:off x="4589989" y="4450841"/>
            <a:ext cx="5458837" cy="9354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83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▪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ODU_sig_REV-01.eps" id="20" name="Google Shape;2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89989" y="471245"/>
            <a:ext cx="1805828" cy="766514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 txBox="1"/>
          <p:nvPr>
            <p:ph idx="2" type="body"/>
          </p:nvPr>
        </p:nvSpPr>
        <p:spPr>
          <a:xfrm>
            <a:off x="4589988" y="5472335"/>
            <a:ext cx="4300215" cy="43092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2" name="Google Shape;22;p2"/>
          <p:cNvSpPr/>
          <p:nvPr>
            <p:ph idx="3" type="pic"/>
          </p:nvPr>
        </p:nvSpPr>
        <p:spPr>
          <a:xfrm>
            <a:off x="0" y="0"/>
            <a:ext cx="4059935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- Blue" showMasterSp="0">
  <p:cSld name="Section Divider - Blue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/>
          <p:nvPr/>
        </p:nvSpPr>
        <p:spPr>
          <a:xfrm flipH="1">
            <a:off x="8779932" y="12701"/>
            <a:ext cx="3412065" cy="6858000"/>
          </a:xfrm>
          <a:prstGeom prst="rtTriangle">
            <a:avLst/>
          </a:prstGeom>
          <a:solidFill>
            <a:srgbClr val="57C1E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5" name="Google Shape;75;p11"/>
          <p:cNvSpPr/>
          <p:nvPr/>
        </p:nvSpPr>
        <p:spPr>
          <a:xfrm>
            <a:off x="1909231" y="-8466"/>
            <a:ext cx="10299095" cy="687871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202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rgbClr val="04365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6" name="Google Shape;76;p11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78" name="Google Shape;78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, Photo - Light Blue" showMasterSp="0">
  <p:cSld name="Section Divider, Photo - Light Blue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/>
          <p:nvPr/>
        </p:nvSpPr>
        <p:spPr>
          <a:xfrm flipH="1">
            <a:off x="10270066" y="10161"/>
            <a:ext cx="1921930" cy="68580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1" name="Google Shape;81;p12"/>
          <p:cNvSpPr/>
          <p:nvPr/>
        </p:nvSpPr>
        <p:spPr>
          <a:xfrm>
            <a:off x="8094133" y="-17221"/>
            <a:ext cx="4121813" cy="6878322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20000" y="0"/>
                </a:lnTo>
                <a:lnTo>
                  <a:pt x="119408" y="119999"/>
                </a:lnTo>
                <a:lnTo>
                  <a:pt x="109187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2" name="Google Shape;82;p12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3" name="Google Shape;83;p12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4" name="Google Shape;84;p12"/>
          <p:cNvSpPr/>
          <p:nvPr>
            <p:ph idx="2" type="pic"/>
          </p:nvPr>
        </p:nvSpPr>
        <p:spPr>
          <a:xfrm>
            <a:off x="550863" y="355600"/>
            <a:ext cx="6959600" cy="32686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85" name="Google Shape;85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rge Photo and Content - Light Blue" showMasterSp="0">
  <p:cSld name="Large Photo and Content - Light Blu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/>
          <p:nvPr>
            <p:ph idx="2" type="pic"/>
          </p:nvPr>
        </p:nvSpPr>
        <p:spPr>
          <a:xfrm>
            <a:off x="436880" y="1544320"/>
            <a:ext cx="6370320" cy="4643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8" name="Google Shape;88;p13"/>
          <p:cNvSpPr/>
          <p:nvPr/>
        </p:nvSpPr>
        <p:spPr>
          <a:xfrm flipH="1">
            <a:off x="10576560" y="487680"/>
            <a:ext cx="1615440" cy="638048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89" name="Google Shape;89;p13"/>
          <p:cNvSpPr/>
          <p:nvPr/>
        </p:nvSpPr>
        <p:spPr>
          <a:xfrm>
            <a:off x="9387840" y="-10160"/>
            <a:ext cx="2814320" cy="6898643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19704" y="0"/>
                </a:lnTo>
                <a:lnTo>
                  <a:pt x="119999" y="119823"/>
                </a:lnTo>
                <a:lnTo>
                  <a:pt x="108624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0" name="Google Shape;90;p13"/>
          <p:cNvSpPr txBox="1"/>
          <p:nvPr>
            <p:ph type="title"/>
          </p:nvPr>
        </p:nvSpPr>
        <p:spPr>
          <a:xfrm>
            <a:off x="439615" y="365126"/>
            <a:ext cx="11309839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1" name="Google Shape;91;p13"/>
          <p:cNvSpPr txBox="1"/>
          <p:nvPr>
            <p:ph idx="1" type="body"/>
          </p:nvPr>
        </p:nvSpPr>
        <p:spPr>
          <a:xfrm>
            <a:off x="6990080" y="3444240"/>
            <a:ext cx="2834958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3" type="body"/>
          </p:nvPr>
        </p:nvSpPr>
        <p:spPr>
          <a:xfrm>
            <a:off x="6990080" y="1554480"/>
            <a:ext cx="283464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CrownWhite.png" id="94" name="Google Shape;94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Large Photo and Content - Light Blue" showMasterSp="0">
  <p:cSld name="1_Large Photo and Content - Light Blue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>
            <p:ph idx="2" type="pic"/>
          </p:nvPr>
        </p:nvSpPr>
        <p:spPr>
          <a:xfrm>
            <a:off x="436880" y="1544320"/>
            <a:ext cx="6370320" cy="4643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7" name="Google Shape;97;p14"/>
          <p:cNvSpPr/>
          <p:nvPr/>
        </p:nvSpPr>
        <p:spPr>
          <a:xfrm flipH="1">
            <a:off x="10576560" y="487680"/>
            <a:ext cx="1615440" cy="638048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8" name="Google Shape;98;p14"/>
          <p:cNvSpPr/>
          <p:nvPr/>
        </p:nvSpPr>
        <p:spPr>
          <a:xfrm>
            <a:off x="9387840" y="-10160"/>
            <a:ext cx="2814320" cy="6898643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19704" y="0"/>
                </a:lnTo>
                <a:lnTo>
                  <a:pt x="119999" y="119823"/>
                </a:lnTo>
                <a:lnTo>
                  <a:pt x="108624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9" name="Google Shape;99;p14"/>
          <p:cNvSpPr txBox="1"/>
          <p:nvPr>
            <p:ph type="title"/>
          </p:nvPr>
        </p:nvSpPr>
        <p:spPr>
          <a:xfrm>
            <a:off x="439615" y="365126"/>
            <a:ext cx="11309839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0" name="Google Shape;100;p14"/>
          <p:cNvSpPr txBox="1"/>
          <p:nvPr>
            <p:ph idx="1" type="body"/>
          </p:nvPr>
        </p:nvSpPr>
        <p:spPr>
          <a:xfrm>
            <a:off x="6990080" y="3444240"/>
            <a:ext cx="2834958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idx="3" type="body"/>
          </p:nvPr>
        </p:nvSpPr>
        <p:spPr>
          <a:xfrm>
            <a:off x="6990080" y="1554480"/>
            <a:ext cx="283464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CrownWhite.png" id="103" name="Google Shape;103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 - Light Blue">
  <p:cSld name="2 Column - Light Blue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/>
          <p:nvPr/>
        </p:nvSpPr>
        <p:spPr>
          <a:xfrm>
            <a:off x="4460240" y="2580640"/>
            <a:ext cx="2854956" cy="429768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" name="Google Shape;106;p15"/>
          <p:cNvSpPr/>
          <p:nvPr/>
        </p:nvSpPr>
        <p:spPr>
          <a:xfrm flipH="1" rot="10800000">
            <a:off x="-8789" y="-20320"/>
            <a:ext cx="7794716" cy="689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86840" y="530"/>
                </a:lnTo>
                <a:lnTo>
                  <a:pt x="120000" y="119999"/>
                </a:lnTo>
                <a:lnTo>
                  <a:pt x="156" y="119823"/>
                </a:lnTo>
                <a:cubicBezTo>
                  <a:pt x="104" y="79882"/>
                  <a:pt x="52" y="39941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7" name="Google Shape;107;p15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8" name="Google Shape;108;p15"/>
          <p:cNvSpPr txBox="1"/>
          <p:nvPr>
            <p:ph idx="1" type="body"/>
          </p:nvPr>
        </p:nvSpPr>
        <p:spPr>
          <a:xfrm>
            <a:off x="7569200" y="1778000"/>
            <a:ext cx="4175760" cy="44297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9" name="Google Shape;109;p15"/>
          <p:cNvSpPr txBox="1"/>
          <p:nvPr>
            <p:ph idx="2" type="body"/>
          </p:nvPr>
        </p:nvSpPr>
        <p:spPr>
          <a:xfrm>
            <a:off x="7569200" y="485726"/>
            <a:ext cx="4175760" cy="117035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0" name="Google Shape;110;p15"/>
          <p:cNvSpPr txBox="1"/>
          <p:nvPr>
            <p:ph idx="3" type="body"/>
          </p:nvPr>
        </p:nvSpPr>
        <p:spPr>
          <a:xfrm>
            <a:off x="427039" y="1778000"/>
            <a:ext cx="5272722" cy="4429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11" name="Google Shape;111;p15"/>
          <p:cNvSpPr txBox="1"/>
          <p:nvPr>
            <p:ph type="title"/>
          </p:nvPr>
        </p:nvSpPr>
        <p:spPr>
          <a:xfrm>
            <a:off x="439615" y="365126"/>
            <a:ext cx="6702865" cy="1199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439615" y="365126"/>
            <a:ext cx="11309839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4" name="Google Shape;114;p16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Photos, Content - Light Blue">
  <p:cSld name="Title, 2 Photos, Content - Light Blue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>
            <a:off x="5639262" y="4838699"/>
            <a:ext cx="2019301" cy="2019301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7" name="Google Shape;117;p17"/>
          <p:cNvSpPr txBox="1"/>
          <p:nvPr>
            <p:ph type="title"/>
          </p:nvPr>
        </p:nvSpPr>
        <p:spPr>
          <a:xfrm>
            <a:off x="6085384" y="762000"/>
            <a:ext cx="566407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8" name="Google Shape;118;p17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6085840" y="2233246"/>
            <a:ext cx="5663248" cy="39484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0" name="Google Shape;120;p17"/>
          <p:cNvSpPr/>
          <p:nvPr>
            <p:ph idx="2" type="pic"/>
          </p:nvPr>
        </p:nvSpPr>
        <p:spPr>
          <a:xfrm>
            <a:off x="0" y="1"/>
            <a:ext cx="5635625" cy="33302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1" name="Google Shape;121;p17"/>
          <p:cNvSpPr/>
          <p:nvPr>
            <p:ph idx="3" type="pic"/>
          </p:nvPr>
        </p:nvSpPr>
        <p:spPr>
          <a:xfrm>
            <a:off x="-1" y="3393323"/>
            <a:ext cx="5635625" cy="34646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Photos, Content - Aqua">
  <p:cSld name="Title, 2 Photos, Content - Aqua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5639262" y="4838699"/>
            <a:ext cx="2019301" cy="2019301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4" name="Google Shape;124;p18"/>
          <p:cNvSpPr txBox="1"/>
          <p:nvPr>
            <p:ph type="title"/>
          </p:nvPr>
        </p:nvSpPr>
        <p:spPr>
          <a:xfrm>
            <a:off x="6085384" y="762000"/>
            <a:ext cx="566407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5" name="Google Shape;125;p18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6085840" y="2233246"/>
            <a:ext cx="5663248" cy="39484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7" name="Google Shape;127;p18"/>
          <p:cNvSpPr/>
          <p:nvPr>
            <p:ph idx="2" type="pic"/>
          </p:nvPr>
        </p:nvSpPr>
        <p:spPr>
          <a:xfrm>
            <a:off x="0" y="1"/>
            <a:ext cx="5635625" cy="33302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28" name="Google Shape;128;p18"/>
          <p:cNvSpPr/>
          <p:nvPr>
            <p:ph idx="3" type="pic"/>
          </p:nvPr>
        </p:nvSpPr>
        <p:spPr>
          <a:xfrm>
            <a:off x="-1" y="3393323"/>
            <a:ext cx="5635625" cy="34646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Photos, Content - Green">
  <p:cSld name="Title, 2 Photos, Content - Green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/>
          <p:nvPr/>
        </p:nvSpPr>
        <p:spPr>
          <a:xfrm>
            <a:off x="5639262" y="4838699"/>
            <a:ext cx="2019301" cy="2019301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1" name="Google Shape;131;p19"/>
          <p:cNvSpPr txBox="1"/>
          <p:nvPr>
            <p:ph type="title"/>
          </p:nvPr>
        </p:nvSpPr>
        <p:spPr>
          <a:xfrm>
            <a:off x="6085384" y="762000"/>
            <a:ext cx="566407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2" name="Google Shape;132;p19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6085840" y="2233246"/>
            <a:ext cx="5663248" cy="39484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4" name="Google Shape;134;p19"/>
          <p:cNvSpPr/>
          <p:nvPr>
            <p:ph idx="2" type="pic"/>
          </p:nvPr>
        </p:nvSpPr>
        <p:spPr>
          <a:xfrm>
            <a:off x="0" y="1"/>
            <a:ext cx="5635625" cy="33302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5" name="Google Shape;135;p19"/>
          <p:cNvSpPr/>
          <p:nvPr>
            <p:ph idx="3" type="pic"/>
          </p:nvPr>
        </p:nvSpPr>
        <p:spPr>
          <a:xfrm>
            <a:off x="-1" y="3393323"/>
            <a:ext cx="5635625" cy="34646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Photos, Content - Purple">
  <p:cSld name="Title, 2 Photos, Content - Purple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/>
          <p:nvPr/>
        </p:nvSpPr>
        <p:spPr>
          <a:xfrm>
            <a:off x="5639262" y="4838699"/>
            <a:ext cx="2019301" cy="2019301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8" name="Google Shape;138;p20"/>
          <p:cNvSpPr txBox="1"/>
          <p:nvPr>
            <p:ph type="title"/>
          </p:nvPr>
        </p:nvSpPr>
        <p:spPr>
          <a:xfrm>
            <a:off x="6085384" y="762000"/>
            <a:ext cx="566407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9" name="Google Shape;139;p20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6085840" y="2233246"/>
            <a:ext cx="5663248" cy="39484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1" name="Google Shape;141;p20"/>
          <p:cNvSpPr/>
          <p:nvPr>
            <p:ph idx="2" type="pic"/>
          </p:nvPr>
        </p:nvSpPr>
        <p:spPr>
          <a:xfrm>
            <a:off x="0" y="1"/>
            <a:ext cx="5635625" cy="33302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2" name="Google Shape;142;p20"/>
          <p:cNvSpPr/>
          <p:nvPr>
            <p:ph idx="3" type="pic"/>
          </p:nvPr>
        </p:nvSpPr>
        <p:spPr>
          <a:xfrm>
            <a:off x="-1" y="3393323"/>
            <a:ext cx="5635625" cy="34646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B" showMasterSp="0">
  <p:cSld name="Cover B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"/>
          <p:cNvPicPr preferRelativeResize="0"/>
          <p:nvPr/>
        </p:nvPicPr>
        <p:blipFill rotWithShape="1">
          <a:blip r:embed="rId2">
            <a:alphaModFix/>
          </a:blip>
          <a:srcRect b="0" l="0" r="26038" t="0"/>
          <a:stretch/>
        </p:blipFill>
        <p:spPr>
          <a:xfrm>
            <a:off x="4456204" y="-29166"/>
            <a:ext cx="7627108" cy="6871692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/>
          <p:nvPr/>
        </p:nvSpPr>
        <p:spPr>
          <a:xfrm>
            <a:off x="4734036" y="25400"/>
            <a:ext cx="24765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" name="Google Shape;26;p3"/>
          <p:cNvSpPr/>
          <p:nvPr/>
        </p:nvSpPr>
        <p:spPr>
          <a:xfrm flipH="1">
            <a:off x="0" y="-27642"/>
            <a:ext cx="8137635" cy="6906809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19991" y="54"/>
                </a:lnTo>
                <a:cubicBezTo>
                  <a:pt x="120020" y="39986"/>
                  <a:pt x="119962" y="80067"/>
                  <a:pt x="119991" y="119999"/>
                </a:cubicBezTo>
                <a:lnTo>
                  <a:pt x="34895" y="119999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535625" y="1602684"/>
            <a:ext cx="6116133" cy="159348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b="1" i="0" sz="4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8" name="Google Shape;28;p3"/>
          <p:cNvSpPr txBox="1"/>
          <p:nvPr>
            <p:ph idx="1" type="body"/>
          </p:nvPr>
        </p:nvSpPr>
        <p:spPr>
          <a:xfrm>
            <a:off x="535625" y="4438141"/>
            <a:ext cx="5458837" cy="9354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83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▪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ODU_sig_REV-01.eps" id="29" name="Google Shape;2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5625" y="458545"/>
            <a:ext cx="1805828" cy="766514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 txBox="1"/>
          <p:nvPr>
            <p:ph idx="2" type="body"/>
          </p:nvPr>
        </p:nvSpPr>
        <p:spPr>
          <a:xfrm>
            <a:off x="535624" y="5459635"/>
            <a:ext cx="4300215" cy="43092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le, 2 Photos, Content - Purple">
  <p:cSld name="1_Title, 2 Photos, Content - Purple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/>
          <p:nvPr/>
        </p:nvSpPr>
        <p:spPr>
          <a:xfrm>
            <a:off x="5639262" y="4838699"/>
            <a:ext cx="2019301" cy="2019301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5" name="Google Shape;145;p21"/>
          <p:cNvSpPr txBox="1"/>
          <p:nvPr>
            <p:ph type="title"/>
          </p:nvPr>
        </p:nvSpPr>
        <p:spPr>
          <a:xfrm>
            <a:off x="6085384" y="762000"/>
            <a:ext cx="566407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6" name="Google Shape;146;p21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6085840" y="2233246"/>
            <a:ext cx="5663248" cy="39484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8" name="Google Shape;148;p21"/>
          <p:cNvSpPr/>
          <p:nvPr>
            <p:ph idx="2" type="pic"/>
          </p:nvPr>
        </p:nvSpPr>
        <p:spPr>
          <a:xfrm>
            <a:off x="0" y="1"/>
            <a:ext cx="5635625" cy="33302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9" name="Google Shape;149;p21"/>
          <p:cNvSpPr/>
          <p:nvPr>
            <p:ph idx="3" type="pic"/>
          </p:nvPr>
        </p:nvSpPr>
        <p:spPr>
          <a:xfrm>
            <a:off x="-1" y="3393323"/>
            <a:ext cx="5635625" cy="34646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- Light Blue">
  <p:cSld name="Title and Content - Light Blue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1706880" y="1470467"/>
            <a:ext cx="10046459" cy="47344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3" name="Google Shape;153;p22"/>
          <p:cNvSpPr/>
          <p:nvPr/>
        </p:nvSpPr>
        <p:spPr>
          <a:xfrm>
            <a:off x="0" y="1554040"/>
            <a:ext cx="991514" cy="5309555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4" name="Google Shape;154;p22"/>
          <p:cNvSpPr/>
          <p:nvPr/>
        </p:nvSpPr>
        <p:spPr>
          <a:xfrm flipH="1">
            <a:off x="0" y="-5972"/>
            <a:ext cx="1671090" cy="686956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104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5" name="Google Shape;155;p22"/>
          <p:cNvSpPr txBox="1"/>
          <p:nvPr>
            <p:ph type="title"/>
          </p:nvPr>
        </p:nvSpPr>
        <p:spPr>
          <a:xfrm>
            <a:off x="1718937" y="365126"/>
            <a:ext cx="10030518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- Aqua">
  <p:cSld name="Title and Content - Aqua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1706880" y="1470467"/>
            <a:ext cx="10046459" cy="47344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9" name="Google Shape;159;p23"/>
          <p:cNvSpPr/>
          <p:nvPr/>
        </p:nvSpPr>
        <p:spPr>
          <a:xfrm>
            <a:off x="0" y="1554040"/>
            <a:ext cx="991514" cy="5309555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0" name="Google Shape;160;p23"/>
          <p:cNvSpPr/>
          <p:nvPr/>
        </p:nvSpPr>
        <p:spPr>
          <a:xfrm flipH="1">
            <a:off x="0" y="-11567"/>
            <a:ext cx="1671090" cy="686956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104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1" name="Google Shape;161;p23"/>
          <p:cNvSpPr txBox="1"/>
          <p:nvPr>
            <p:ph type="title"/>
          </p:nvPr>
        </p:nvSpPr>
        <p:spPr>
          <a:xfrm>
            <a:off x="1718937" y="365126"/>
            <a:ext cx="10030518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- Orange">
  <p:cSld name="Title and Content - Orange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1706880" y="1470467"/>
            <a:ext cx="10046459" cy="47344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5" name="Google Shape;165;p24"/>
          <p:cNvSpPr/>
          <p:nvPr/>
        </p:nvSpPr>
        <p:spPr>
          <a:xfrm>
            <a:off x="0" y="1554040"/>
            <a:ext cx="991514" cy="5309555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6" name="Google Shape;166;p24"/>
          <p:cNvSpPr/>
          <p:nvPr/>
        </p:nvSpPr>
        <p:spPr>
          <a:xfrm flipH="1">
            <a:off x="0" y="-5972"/>
            <a:ext cx="1671090" cy="686956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104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7" name="Google Shape;167;p24"/>
          <p:cNvSpPr txBox="1"/>
          <p:nvPr>
            <p:ph type="title"/>
          </p:nvPr>
        </p:nvSpPr>
        <p:spPr>
          <a:xfrm>
            <a:off x="1718937" y="365126"/>
            <a:ext cx="10030518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- Purple">
  <p:cSld name="Title and Content - Purple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1706880" y="1470467"/>
            <a:ext cx="10046459" cy="47344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71" name="Google Shape;171;p25"/>
          <p:cNvSpPr/>
          <p:nvPr/>
        </p:nvSpPr>
        <p:spPr>
          <a:xfrm>
            <a:off x="0" y="1554040"/>
            <a:ext cx="991514" cy="5309555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2" name="Google Shape;172;p25"/>
          <p:cNvSpPr/>
          <p:nvPr/>
        </p:nvSpPr>
        <p:spPr>
          <a:xfrm flipH="1">
            <a:off x="0" y="-5972"/>
            <a:ext cx="1671090" cy="686956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104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rgbClr val="9264A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3" name="Google Shape;173;p25"/>
          <p:cNvSpPr txBox="1"/>
          <p:nvPr>
            <p:ph type="title"/>
          </p:nvPr>
        </p:nvSpPr>
        <p:spPr>
          <a:xfrm>
            <a:off x="1718937" y="365126"/>
            <a:ext cx="10030518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- Aqua" showMasterSp="0">
  <p:cSld name="Section Divider - Aqua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/>
          <p:nvPr/>
        </p:nvSpPr>
        <p:spPr>
          <a:xfrm flipH="1">
            <a:off x="8779932" y="12701"/>
            <a:ext cx="3412065" cy="68580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6" name="Google Shape;176;p26"/>
          <p:cNvSpPr/>
          <p:nvPr/>
        </p:nvSpPr>
        <p:spPr>
          <a:xfrm>
            <a:off x="1909231" y="-8466"/>
            <a:ext cx="10299095" cy="687871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202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7" name="Google Shape;177;p26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179" name="Google Shape;179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- Green" showMasterSp="0">
  <p:cSld name="Section Divider - Green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/>
          <p:nvPr/>
        </p:nvSpPr>
        <p:spPr>
          <a:xfrm flipH="1">
            <a:off x="8779932" y="12701"/>
            <a:ext cx="3412065" cy="68580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2" name="Google Shape;182;p27"/>
          <p:cNvSpPr/>
          <p:nvPr/>
        </p:nvSpPr>
        <p:spPr>
          <a:xfrm>
            <a:off x="1909231" y="-8466"/>
            <a:ext cx="10299095" cy="687871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202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3" name="Google Shape;183;p27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185" name="Google Shape;18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- Orange" showMasterSp="0">
  <p:cSld name="Section Divider - Orange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/>
          <p:nvPr/>
        </p:nvSpPr>
        <p:spPr>
          <a:xfrm flipH="1">
            <a:off x="8779932" y="12701"/>
            <a:ext cx="3412065" cy="68580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8" name="Google Shape;188;p28"/>
          <p:cNvSpPr/>
          <p:nvPr/>
        </p:nvSpPr>
        <p:spPr>
          <a:xfrm>
            <a:off x="1909231" y="-8466"/>
            <a:ext cx="10299095" cy="687871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202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28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0" name="Google Shape;190;p28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191" name="Google Shape;191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- Purple" showMasterSp="0">
  <p:cSld name="Section Divider - Purple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/>
          <p:nvPr/>
        </p:nvSpPr>
        <p:spPr>
          <a:xfrm flipH="1">
            <a:off x="8779932" y="12701"/>
            <a:ext cx="3412065" cy="68580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4" name="Google Shape;194;p29"/>
          <p:cNvSpPr/>
          <p:nvPr/>
        </p:nvSpPr>
        <p:spPr>
          <a:xfrm>
            <a:off x="1909231" y="-8466"/>
            <a:ext cx="10299095" cy="687871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202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5" name="Google Shape;195;p29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197" name="Google Shape;197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, Photo - Blue" showMasterSp="0">
  <p:cSld name="Section Divider, Photo - Blue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/>
          <p:nvPr/>
        </p:nvSpPr>
        <p:spPr>
          <a:xfrm flipH="1">
            <a:off x="10270066" y="10161"/>
            <a:ext cx="1921930" cy="6858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0" name="Google Shape;200;p30"/>
          <p:cNvSpPr/>
          <p:nvPr/>
        </p:nvSpPr>
        <p:spPr>
          <a:xfrm>
            <a:off x="8094133" y="-17221"/>
            <a:ext cx="4121813" cy="6878322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20000" y="0"/>
                </a:lnTo>
                <a:lnTo>
                  <a:pt x="119408" y="119999"/>
                </a:lnTo>
                <a:lnTo>
                  <a:pt x="109187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1" name="Google Shape;201;p30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2" name="Google Shape;202;p30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03" name="Google Shape;203;p30"/>
          <p:cNvSpPr/>
          <p:nvPr>
            <p:ph idx="2" type="pic"/>
          </p:nvPr>
        </p:nvSpPr>
        <p:spPr>
          <a:xfrm>
            <a:off x="550863" y="355600"/>
            <a:ext cx="6959600" cy="32686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204" name="Google Shape;204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ver C" showMasterSp="0">
  <p:cSld name="Cover C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7747000" y="12700"/>
            <a:ext cx="24765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3" name="Google Shape;33;p4"/>
          <p:cNvSpPr/>
          <p:nvPr/>
        </p:nvSpPr>
        <p:spPr>
          <a:xfrm flipH="1">
            <a:off x="-815" y="-3766"/>
            <a:ext cx="11612244" cy="687023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19991" y="54"/>
                </a:lnTo>
                <a:cubicBezTo>
                  <a:pt x="120020" y="39986"/>
                  <a:pt x="119962" y="80067"/>
                  <a:pt x="119991" y="119999"/>
                </a:cubicBezTo>
                <a:lnTo>
                  <a:pt x="34895" y="119999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4" name="Google Shape;34;p4"/>
          <p:cNvSpPr txBox="1"/>
          <p:nvPr>
            <p:ph type="title"/>
          </p:nvPr>
        </p:nvSpPr>
        <p:spPr>
          <a:xfrm>
            <a:off x="757621" y="1615384"/>
            <a:ext cx="7006312" cy="159348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 b="1" i="0" sz="4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757621" y="4450841"/>
            <a:ext cx="6938579" cy="9354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83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▪"/>
              <a:defRPr b="0" i="0" sz="2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ODU_sig_REV-01.eps" id="36" name="Google Shape;3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7621" y="471245"/>
            <a:ext cx="1805828" cy="766514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 txBox="1"/>
          <p:nvPr>
            <p:ph idx="2" type="body"/>
          </p:nvPr>
        </p:nvSpPr>
        <p:spPr>
          <a:xfrm>
            <a:off x="757620" y="5472335"/>
            <a:ext cx="6938577" cy="43092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, Photo - Aqua" showMasterSp="0">
  <p:cSld name="Section Divider, Photo - Aqua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/>
          <p:nvPr/>
        </p:nvSpPr>
        <p:spPr>
          <a:xfrm flipH="1">
            <a:off x="10270066" y="10161"/>
            <a:ext cx="1921930" cy="68580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7" name="Google Shape;207;p31"/>
          <p:cNvSpPr/>
          <p:nvPr/>
        </p:nvSpPr>
        <p:spPr>
          <a:xfrm>
            <a:off x="8094133" y="-17221"/>
            <a:ext cx="4121813" cy="6878322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20000" y="0"/>
                </a:lnTo>
                <a:lnTo>
                  <a:pt x="119408" y="119999"/>
                </a:lnTo>
                <a:lnTo>
                  <a:pt x="109187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8" name="Google Shape;208;p31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9" name="Google Shape;209;p31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0" name="Google Shape;210;p31"/>
          <p:cNvSpPr/>
          <p:nvPr>
            <p:ph idx="2" type="pic"/>
          </p:nvPr>
        </p:nvSpPr>
        <p:spPr>
          <a:xfrm>
            <a:off x="550863" y="355600"/>
            <a:ext cx="6959600" cy="32686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211" name="Google Shape;211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, Photo - Green" showMasterSp="0">
  <p:cSld name="Section Divider, Photo - Green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/>
          <p:nvPr/>
        </p:nvSpPr>
        <p:spPr>
          <a:xfrm flipH="1">
            <a:off x="10270066" y="10161"/>
            <a:ext cx="1921930" cy="68580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4" name="Google Shape;214;p32"/>
          <p:cNvSpPr/>
          <p:nvPr/>
        </p:nvSpPr>
        <p:spPr>
          <a:xfrm>
            <a:off x="8094133" y="-17221"/>
            <a:ext cx="4121813" cy="6878322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20000" y="0"/>
                </a:lnTo>
                <a:lnTo>
                  <a:pt x="119408" y="119999"/>
                </a:lnTo>
                <a:lnTo>
                  <a:pt x="109187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15" name="Google Shape;215;p32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17" name="Google Shape;217;p32"/>
          <p:cNvSpPr/>
          <p:nvPr>
            <p:ph idx="2" type="pic"/>
          </p:nvPr>
        </p:nvSpPr>
        <p:spPr>
          <a:xfrm>
            <a:off x="550863" y="355600"/>
            <a:ext cx="6959600" cy="32686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218" name="Google Shape;218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, Photo - Orange" showMasterSp="0">
  <p:cSld name="Section Divider, Photo - Orange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/>
          <p:nvPr/>
        </p:nvSpPr>
        <p:spPr>
          <a:xfrm flipH="1">
            <a:off x="10270066" y="10161"/>
            <a:ext cx="1921930" cy="68580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1" name="Google Shape;221;p33"/>
          <p:cNvSpPr/>
          <p:nvPr/>
        </p:nvSpPr>
        <p:spPr>
          <a:xfrm>
            <a:off x="8094133" y="-17221"/>
            <a:ext cx="4121813" cy="6878322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20000" y="0"/>
                </a:lnTo>
                <a:lnTo>
                  <a:pt x="119408" y="119999"/>
                </a:lnTo>
                <a:lnTo>
                  <a:pt x="109187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2" name="Google Shape;222;p33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23" name="Google Shape;223;p33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24" name="Google Shape;224;p33"/>
          <p:cNvSpPr/>
          <p:nvPr>
            <p:ph idx="2" type="pic"/>
          </p:nvPr>
        </p:nvSpPr>
        <p:spPr>
          <a:xfrm>
            <a:off x="550863" y="355600"/>
            <a:ext cx="6959600" cy="32686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225" name="Google Shape;225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, Photo - Purple" showMasterSp="0">
  <p:cSld name="Section Divider, Photo - Purple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/>
          <p:nvPr/>
        </p:nvSpPr>
        <p:spPr>
          <a:xfrm flipH="1">
            <a:off x="10270066" y="10161"/>
            <a:ext cx="1921930" cy="68580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8" name="Google Shape;228;p34"/>
          <p:cNvSpPr/>
          <p:nvPr/>
        </p:nvSpPr>
        <p:spPr>
          <a:xfrm>
            <a:off x="8094133" y="-17221"/>
            <a:ext cx="4121813" cy="6878322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20000" y="0"/>
                </a:lnTo>
                <a:lnTo>
                  <a:pt x="119408" y="119999"/>
                </a:lnTo>
                <a:lnTo>
                  <a:pt x="109187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9" name="Google Shape;229;p34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0" name="Google Shape;230;p34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1" name="Google Shape;231;p34"/>
          <p:cNvSpPr/>
          <p:nvPr>
            <p:ph idx="2" type="pic"/>
          </p:nvPr>
        </p:nvSpPr>
        <p:spPr>
          <a:xfrm>
            <a:off x="550863" y="355600"/>
            <a:ext cx="6959600" cy="32686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232" name="Google Shape;232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rge Photo and Content - Aqua" showMasterSp="0">
  <p:cSld name="Large Photo and Content - Aqua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5"/>
          <p:cNvSpPr/>
          <p:nvPr>
            <p:ph idx="2" type="pic"/>
          </p:nvPr>
        </p:nvSpPr>
        <p:spPr>
          <a:xfrm>
            <a:off x="436880" y="1544320"/>
            <a:ext cx="6370320" cy="4643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5" name="Google Shape;235;p35"/>
          <p:cNvSpPr/>
          <p:nvPr/>
        </p:nvSpPr>
        <p:spPr>
          <a:xfrm flipH="1">
            <a:off x="10576560" y="487680"/>
            <a:ext cx="1615440" cy="638048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6" name="Google Shape;236;p35"/>
          <p:cNvSpPr/>
          <p:nvPr/>
        </p:nvSpPr>
        <p:spPr>
          <a:xfrm>
            <a:off x="9387840" y="-10160"/>
            <a:ext cx="2814320" cy="6898643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19704" y="0"/>
                </a:lnTo>
                <a:lnTo>
                  <a:pt x="119999" y="119823"/>
                </a:lnTo>
                <a:lnTo>
                  <a:pt x="108624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7" name="Google Shape;237;p35"/>
          <p:cNvSpPr txBox="1"/>
          <p:nvPr>
            <p:ph type="title"/>
          </p:nvPr>
        </p:nvSpPr>
        <p:spPr>
          <a:xfrm>
            <a:off x="439615" y="365126"/>
            <a:ext cx="11309839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38" name="Google Shape;238;p35"/>
          <p:cNvSpPr txBox="1"/>
          <p:nvPr>
            <p:ph idx="1" type="body"/>
          </p:nvPr>
        </p:nvSpPr>
        <p:spPr>
          <a:xfrm>
            <a:off x="6990080" y="3444240"/>
            <a:ext cx="2834958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39" name="Google Shape;239;p35"/>
          <p:cNvSpPr txBox="1"/>
          <p:nvPr>
            <p:ph idx="3" type="body"/>
          </p:nvPr>
        </p:nvSpPr>
        <p:spPr>
          <a:xfrm>
            <a:off x="6990080" y="1554480"/>
            <a:ext cx="283464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40" name="Google Shape;240;p35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CrownWhite.png" id="241" name="Google Shape;241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rge Photo and Content - Green" showMasterSp="0">
  <p:cSld name="Large Photo and Content - Green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/>
          <p:nvPr>
            <p:ph idx="2" type="pic"/>
          </p:nvPr>
        </p:nvSpPr>
        <p:spPr>
          <a:xfrm>
            <a:off x="436880" y="1544320"/>
            <a:ext cx="6370320" cy="4643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44" name="Google Shape;244;p36"/>
          <p:cNvSpPr/>
          <p:nvPr/>
        </p:nvSpPr>
        <p:spPr>
          <a:xfrm flipH="1">
            <a:off x="10576560" y="487680"/>
            <a:ext cx="1615440" cy="638048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5" name="Google Shape;245;p36"/>
          <p:cNvSpPr/>
          <p:nvPr/>
        </p:nvSpPr>
        <p:spPr>
          <a:xfrm>
            <a:off x="9387840" y="-10160"/>
            <a:ext cx="2814320" cy="6898643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19704" y="0"/>
                </a:lnTo>
                <a:lnTo>
                  <a:pt x="119999" y="119823"/>
                </a:lnTo>
                <a:lnTo>
                  <a:pt x="108624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46" name="Google Shape;246;p36"/>
          <p:cNvSpPr txBox="1"/>
          <p:nvPr>
            <p:ph type="title"/>
          </p:nvPr>
        </p:nvSpPr>
        <p:spPr>
          <a:xfrm>
            <a:off x="439615" y="365126"/>
            <a:ext cx="11309839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47" name="Google Shape;247;p36"/>
          <p:cNvSpPr txBox="1"/>
          <p:nvPr>
            <p:ph idx="1" type="body"/>
          </p:nvPr>
        </p:nvSpPr>
        <p:spPr>
          <a:xfrm>
            <a:off x="6990080" y="3444240"/>
            <a:ext cx="2834958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48" name="Google Shape;248;p36"/>
          <p:cNvSpPr txBox="1"/>
          <p:nvPr>
            <p:ph idx="3" type="body"/>
          </p:nvPr>
        </p:nvSpPr>
        <p:spPr>
          <a:xfrm>
            <a:off x="6990080" y="1554480"/>
            <a:ext cx="283464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49" name="Google Shape;249;p36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CrownWhite.png" id="250" name="Google Shape;250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rge Photo and Content - Orange" showMasterSp="0">
  <p:cSld name="Large Photo and Content - Orange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/>
          <p:nvPr>
            <p:ph idx="2" type="pic"/>
          </p:nvPr>
        </p:nvSpPr>
        <p:spPr>
          <a:xfrm>
            <a:off x="436880" y="1544320"/>
            <a:ext cx="6370320" cy="4643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53" name="Google Shape;253;p37"/>
          <p:cNvSpPr/>
          <p:nvPr/>
        </p:nvSpPr>
        <p:spPr>
          <a:xfrm flipH="1">
            <a:off x="10576560" y="487680"/>
            <a:ext cx="1615440" cy="638048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4" name="Google Shape;254;p37"/>
          <p:cNvSpPr/>
          <p:nvPr/>
        </p:nvSpPr>
        <p:spPr>
          <a:xfrm>
            <a:off x="9387840" y="-10160"/>
            <a:ext cx="2814320" cy="6898643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19704" y="0"/>
                </a:lnTo>
                <a:lnTo>
                  <a:pt x="119999" y="119823"/>
                </a:lnTo>
                <a:lnTo>
                  <a:pt x="108624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5" name="Google Shape;255;p37"/>
          <p:cNvSpPr txBox="1"/>
          <p:nvPr>
            <p:ph type="title"/>
          </p:nvPr>
        </p:nvSpPr>
        <p:spPr>
          <a:xfrm>
            <a:off x="439615" y="365126"/>
            <a:ext cx="11309839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6" name="Google Shape;256;p37"/>
          <p:cNvSpPr txBox="1"/>
          <p:nvPr>
            <p:ph idx="1" type="body"/>
          </p:nvPr>
        </p:nvSpPr>
        <p:spPr>
          <a:xfrm>
            <a:off x="6990080" y="3444240"/>
            <a:ext cx="2834958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57" name="Google Shape;257;p37"/>
          <p:cNvSpPr txBox="1"/>
          <p:nvPr>
            <p:ph idx="3" type="body"/>
          </p:nvPr>
        </p:nvSpPr>
        <p:spPr>
          <a:xfrm>
            <a:off x="6990080" y="1554480"/>
            <a:ext cx="283464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58" name="Google Shape;258;p37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CrownWhite.png" id="259" name="Google Shape;259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arge Photo and Content - Purple" showMasterSp="0">
  <p:cSld name="Large Photo and Content - Purple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/>
          <p:nvPr>
            <p:ph idx="2" type="pic"/>
          </p:nvPr>
        </p:nvSpPr>
        <p:spPr>
          <a:xfrm>
            <a:off x="436880" y="1544320"/>
            <a:ext cx="6370320" cy="46431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62" name="Google Shape;262;p38"/>
          <p:cNvSpPr/>
          <p:nvPr/>
        </p:nvSpPr>
        <p:spPr>
          <a:xfrm flipH="1">
            <a:off x="10576560" y="487680"/>
            <a:ext cx="1615440" cy="638048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3" name="Google Shape;263;p38"/>
          <p:cNvSpPr/>
          <p:nvPr/>
        </p:nvSpPr>
        <p:spPr>
          <a:xfrm>
            <a:off x="9387840" y="-10160"/>
            <a:ext cx="2814320" cy="6898643"/>
          </a:xfrm>
          <a:custGeom>
            <a:rect b="b" l="l" r="r" t="t"/>
            <a:pathLst>
              <a:path extrusionOk="0" h="120000" w="120000">
                <a:moveTo>
                  <a:pt x="0" y="152"/>
                </a:moveTo>
                <a:lnTo>
                  <a:pt x="119704" y="0"/>
                </a:lnTo>
                <a:lnTo>
                  <a:pt x="119999" y="119823"/>
                </a:lnTo>
                <a:lnTo>
                  <a:pt x="108624" y="120000"/>
                </a:lnTo>
                <a:lnTo>
                  <a:pt x="0" y="1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4" name="Google Shape;264;p38"/>
          <p:cNvSpPr txBox="1"/>
          <p:nvPr>
            <p:ph type="title"/>
          </p:nvPr>
        </p:nvSpPr>
        <p:spPr>
          <a:xfrm>
            <a:off x="439615" y="365126"/>
            <a:ext cx="11309839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6990080" y="3444240"/>
            <a:ext cx="2834958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66" name="Google Shape;266;p38"/>
          <p:cNvSpPr txBox="1"/>
          <p:nvPr>
            <p:ph idx="3" type="body"/>
          </p:nvPr>
        </p:nvSpPr>
        <p:spPr>
          <a:xfrm>
            <a:off x="6990080" y="1554480"/>
            <a:ext cx="2834640" cy="17373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67" name="Google Shape;267;p38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CrownWhite.png" id="268" name="Google Shape;268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 - Aqua">
  <p:cSld name="2 Column - Aqua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9"/>
          <p:cNvSpPr/>
          <p:nvPr/>
        </p:nvSpPr>
        <p:spPr>
          <a:xfrm>
            <a:off x="4460240" y="2580640"/>
            <a:ext cx="2854956" cy="429768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1" name="Google Shape;271;p39"/>
          <p:cNvSpPr/>
          <p:nvPr/>
        </p:nvSpPr>
        <p:spPr>
          <a:xfrm flipH="1" rot="10800000">
            <a:off x="-8789" y="-20320"/>
            <a:ext cx="7794716" cy="689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86840" y="530"/>
                </a:lnTo>
                <a:lnTo>
                  <a:pt x="120000" y="119999"/>
                </a:lnTo>
                <a:lnTo>
                  <a:pt x="156" y="119823"/>
                </a:lnTo>
                <a:cubicBezTo>
                  <a:pt x="104" y="79882"/>
                  <a:pt x="52" y="39941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2" name="Google Shape;272;p39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3" name="Google Shape;273;p39"/>
          <p:cNvSpPr txBox="1"/>
          <p:nvPr>
            <p:ph idx="1" type="body"/>
          </p:nvPr>
        </p:nvSpPr>
        <p:spPr>
          <a:xfrm>
            <a:off x="7569200" y="1778000"/>
            <a:ext cx="4175760" cy="44297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74" name="Google Shape;274;p39"/>
          <p:cNvSpPr txBox="1"/>
          <p:nvPr>
            <p:ph idx="2" type="body"/>
          </p:nvPr>
        </p:nvSpPr>
        <p:spPr>
          <a:xfrm>
            <a:off x="7569200" y="485726"/>
            <a:ext cx="4175760" cy="117035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75" name="Google Shape;275;p39"/>
          <p:cNvSpPr txBox="1"/>
          <p:nvPr>
            <p:ph idx="3" type="body"/>
          </p:nvPr>
        </p:nvSpPr>
        <p:spPr>
          <a:xfrm>
            <a:off x="427039" y="1778000"/>
            <a:ext cx="5272722" cy="4429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76" name="Google Shape;276;p39"/>
          <p:cNvSpPr txBox="1"/>
          <p:nvPr>
            <p:ph type="title"/>
          </p:nvPr>
        </p:nvSpPr>
        <p:spPr>
          <a:xfrm>
            <a:off x="439615" y="365126"/>
            <a:ext cx="6702865" cy="1199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2 Column - Green">
  <p:cSld name="2_2 Column - Green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0"/>
          <p:cNvSpPr/>
          <p:nvPr/>
        </p:nvSpPr>
        <p:spPr>
          <a:xfrm>
            <a:off x="4460240" y="2580640"/>
            <a:ext cx="2854956" cy="429768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79" name="Google Shape;279;p40"/>
          <p:cNvSpPr/>
          <p:nvPr/>
        </p:nvSpPr>
        <p:spPr>
          <a:xfrm flipH="1" rot="10800000">
            <a:off x="-8789" y="-20320"/>
            <a:ext cx="7794716" cy="689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86840" y="530"/>
                </a:lnTo>
                <a:lnTo>
                  <a:pt x="120000" y="119999"/>
                </a:lnTo>
                <a:lnTo>
                  <a:pt x="156" y="119823"/>
                </a:lnTo>
                <a:cubicBezTo>
                  <a:pt x="104" y="79882"/>
                  <a:pt x="52" y="39941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0" name="Google Shape;280;p40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1" name="Google Shape;281;p40"/>
          <p:cNvSpPr txBox="1"/>
          <p:nvPr>
            <p:ph idx="1" type="body"/>
          </p:nvPr>
        </p:nvSpPr>
        <p:spPr>
          <a:xfrm>
            <a:off x="7569200" y="1778000"/>
            <a:ext cx="4175760" cy="44297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2" name="Google Shape;282;p40"/>
          <p:cNvSpPr txBox="1"/>
          <p:nvPr>
            <p:ph idx="2" type="body"/>
          </p:nvPr>
        </p:nvSpPr>
        <p:spPr>
          <a:xfrm>
            <a:off x="7569200" y="485726"/>
            <a:ext cx="4175760" cy="117035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43657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3" name="Google Shape;283;p40"/>
          <p:cNvSpPr txBox="1"/>
          <p:nvPr>
            <p:ph idx="3" type="body"/>
          </p:nvPr>
        </p:nvSpPr>
        <p:spPr>
          <a:xfrm>
            <a:off x="427039" y="1778000"/>
            <a:ext cx="5272722" cy="4429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84" name="Google Shape;284;p40"/>
          <p:cNvSpPr txBox="1"/>
          <p:nvPr>
            <p:ph type="title"/>
          </p:nvPr>
        </p:nvSpPr>
        <p:spPr>
          <a:xfrm>
            <a:off x="439615" y="365126"/>
            <a:ext cx="6702865" cy="1199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439615" y="365126"/>
            <a:ext cx="11309839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" name="Google Shape;41;p5"/>
          <p:cNvSpPr txBox="1"/>
          <p:nvPr>
            <p:ph idx="1" type="body"/>
          </p:nvPr>
        </p:nvSpPr>
        <p:spPr>
          <a:xfrm>
            <a:off x="433388" y="1468658"/>
            <a:ext cx="11315472" cy="47731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 - Orange">
  <p:cSld name="2 Column - Orange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1"/>
          <p:cNvSpPr/>
          <p:nvPr/>
        </p:nvSpPr>
        <p:spPr>
          <a:xfrm>
            <a:off x="4460240" y="2580640"/>
            <a:ext cx="2854956" cy="429768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7" name="Google Shape;287;p41"/>
          <p:cNvSpPr/>
          <p:nvPr/>
        </p:nvSpPr>
        <p:spPr>
          <a:xfrm flipH="1" rot="10800000">
            <a:off x="-8789" y="-20320"/>
            <a:ext cx="7794716" cy="689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86840" y="530"/>
                </a:lnTo>
                <a:lnTo>
                  <a:pt x="120000" y="119999"/>
                </a:lnTo>
                <a:lnTo>
                  <a:pt x="156" y="119823"/>
                </a:lnTo>
                <a:cubicBezTo>
                  <a:pt x="104" y="79882"/>
                  <a:pt x="52" y="39941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88" name="Google Shape;288;p41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9" name="Google Shape;289;p41"/>
          <p:cNvSpPr txBox="1"/>
          <p:nvPr>
            <p:ph idx="1" type="body"/>
          </p:nvPr>
        </p:nvSpPr>
        <p:spPr>
          <a:xfrm>
            <a:off x="7569200" y="1778000"/>
            <a:ext cx="4175760" cy="44297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90" name="Google Shape;290;p41"/>
          <p:cNvSpPr txBox="1"/>
          <p:nvPr>
            <p:ph idx="2" type="body"/>
          </p:nvPr>
        </p:nvSpPr>
        <p:spPr>
          <a:xfrm>
            <a:off x="7569200" y="485726"/>
            <a:ext cx="4175760" cy="117035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CB24C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91" name="Google Shape;291;p41"/>
          <p:cNvSpPr txBox="1"/>
          <p:nvPr>
            <p:ph idx="3" type="body"/>
          </p:nvPr>
        </p:nvSpPr>
        <p:spPr>
          <a:xfrm>
            <a:off x="427039" y="1778000"/>
            <a:ext cx="5272722" cy="4429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92" name="Google Shape;292;p41"/>
          <p:cNvSpPr txBox="1"/>
          <p:nvPr>
            <p:ph type="title"/>
          </p:nvPr>
        </p:nvSpPr>
        <p:spPr>
          <a:xfrm>
            <a:off x="439615" y="365126"/>
            <a:ext cx="6702865" cy="1199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Column - Purple">
  <p:cSld name="2 Column - Purple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2"/>
          <p:cNvSpPr/>
          <p:nvPr/>
        </p:nvSpPr>
        <p:spPr>
          <a:xfrm>
            <a:off x="4460240" y="2580640"/>
            <a:ext cx="2854956" cy="429768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5" name="Google Shape;295;p42"/>
          <p:cNvSpPr/>
          <p:nvPr/>
        </p:nvSpPr>
        <p:spPr>
          <a:xfrm flipH="1" rot="10800000">
            <a:off x="-8789" y="-20320"/>
            <a:ext cx="7794716" cy="689864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86840" y="530"/>
                </a:lnTo>
                <a:lnTo>
                  <a:pt x="120000" y="119999"/>
                </a:lnTo>
                <a:lnTo>
                  <a:pt x="156" y="119823"/>
                </a:lnTo>
                <a:cubicBezTo>
                  <a:pt x="104" y="79882"/>
                  <a:pt x="52" y="39941"/>
                  <a:pt x="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96" name="Google Shape;296;p42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7" name="Google Shape;297;p42"/>
          <p:cNvSpPr txBox="1"/>
          <p:nvPr>
            <p:ph idx="1" type="body"/>
          </p:nvPr>
        </p:nvSpPr>
        <p:spPr>
          <a:xfrm>
            <a:off x="7569200" y="1778000"/>
            <a:ext cx="4175760" cy="44297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98" name="Google Shape;298;p42"/>
          <p:cNvSpPr txBox="1"/>
          <p:nvPr>
            <p:ph idx="2" type="body"/>
          </p:nvPr>
        </p:nvSpPr>
        <p:spPr>
          <a:xfrm>
            <a:off x="7569200" y="485726"/>
            <a:ext cx="4175760" cy="117035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chemeClr val="accen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99" name="Google Shape;299;p42"/>
          <p:cNvSpPr txBox="1"/>
          <p:nvPr>
            <p:ph idx="3" type="body"/>
          </p:nvPr>
        </p:nvSpPr>
        <p:spPr>
          <a:xfrm>
            <a:off x="427039" y="1778000"/>
            <a:ext cx="5272722" cy="44291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00" name="Google Shape;300;p42"/>
          <p:cNvSpPr txBox="1"/>
          <p:nvPr>
            <p:ph type="title"/>
          </p:nvPr>
        </p:nvSpPr>
        <p:spPr>
          <a:xfrm>
            <a:off x="439615" y="365126"/>
            <a:ext cx="6702865" cy="119951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Custom Layou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 flipH="1">
            <a:off x="-817" y="-3766"/>
            <a:ext cx="17717315" cy="6870233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19991" y="54"/>
                </a:lnTo>
                <a:cubicBezTo>
                  <a:pt x="120020" y="39986"/>
                  <a:pt x="119962" y="80067"/>
                  <a:pt x="119991" y="119999"/>
                </a:cubicBezTo>
                <a:lnTo>
                  <a:pt x="34895" y="119999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" name="Google Shape;44;p6"/>
          <p:cNvSpPr txBox="1"/>
          <p:nvPr>
            <p:ph type="title"/>
          </p:nvPr>
        </p:nvSpPr>
        <p:spPr>
          <a:xfrm>
            <a:off x="439615" y="365126"/>
            <a:ext cx="11309839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" name="Google Shape;46;p6"/>
          <p:cNvSpPr txBox="1"/>
          <p:nvPr>
            <p:ph idx="1" type="body"/>
          </p:nvPr>
        </p:nvSpPr>
        <p:spPr>
          <a:xfrm>
            <a:off x="433388" y="1468658"/>
            <a:ext cx="11315472" cy="47731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47" name="Google Shape;4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Photos, Content - Orange">
  <p:cSld name="Title, 2 Photos, Content - Orange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5639262" y="4838699"/>
            <a:ext cx="2019301" cy="2019301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0" name="Google Shape;50;p7"/>
          <p:cNvSpPr txBox="1"/>
          <p:nvPr>
            <p:ph type="title"/>
          </p:nvPr>
        </p:nvSpPr>
        <p:spPr>
          <a:xfrm>
            <a:off x="6085384" y="762000"/>
            <a:ext cx="5664070" cy="12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7"/>
          <p:cNvSpPr txBox="1"/>
          <p:nvPr>
            <p:ph idx="1" type="body"/>
          </p:nvPr>
        </p:nvSpPr>
        <p:spPr>
          <a:xfrm>
            <a:off x="6085840" y="2233246"/>
            <a:ext cx="5663248" cy="394847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3" name="Google Shape;53;p7"/>
          <p:cNvSpPr/>
          <p:nvPr>
            <p:ph idx="2" type="pic"/>
          </p:nvPr>
        </p:nvSpPr>
        <p:spPr>
          <a:xfrm>
            <a:off x="0" y="1"/>
            <a:ext cx="5635625" cy="333028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4" name="Google Shape;54;p7"/>
          <p:cNvSpPr/>
          <p:nvPr>
            <p:ph idx="3" type="pic"/>
          </p:nvPr>
        </p:nvSpPr>
        <p:spPr>
          <a:xfrm>
            <a:off x="-1" y="3393323"/>
            <a:ext cx="5635625" cy="34646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685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143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600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057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514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2971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429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3886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- Green">
  <p:cSld name="Title and Content - Gree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8"/>
          <p:cNvSpPr txBox="1"/>
          <p:nvPr>
            <p:ph idx="1" type="body"/>
          </p:nvPr>
        </p:nvSpPr>
        <p:spPr>
          <a:xfrm>
            <a:off x="1706880" y="1470467"/>
            <a:ext cx="10046459" cy="47344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58" name="Google Shape;58;p8"/>
          <p:cNvSpPr/>
          <p:nvPr/>
        </p:nvSpPr>
        <p:spPr>
          <a:xfrm>
            <a:off x="0" y="1554040"/>
            <a:ext cx="991514" cy="5309555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8"/>
          <p:cNvSpPr/>
          <p:nvPr/>
        </p:nvSpPr>
        <p:spPr>
          <a:xfrm flipH="1">
            <a:off x="0" y="-5972"/>
            <a:ext cx="1671090" cy="686956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104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0" name="Google Shape;60;p8"/>
          <p:cNvSpPr txBox="1"/>
          <p:nvPr>
            <p:ph type="title"/>
          </p:nvPr>
        </p:nvSpPr>
        <p:spPr>
          <a:xfrm>
            <a:off x="1718937" y="365126"/>
            <a:ext cx="10030518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- Blue">
  <p:cSld name="Title and Content - Blue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" name="Google Shape;63;p9"/>
          <p:cNvSpPr txBox="1"/>
          <p:nvPr>
            <p:ph idx="1" type="body"/>
          </p:nvPr>
        </p:nvSpPr>
        <p:spPr>
          <a:xfrm>
            <a:off x="1706880" y="1470467"/>
            <a:ext cx="10046459" cy="473445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4" name="Google Shape;64;p9"/>
          <p:cNvSpPr/>
          <p:nvPr/>
        </p:nvSpPr>
        <p:spPr>
          <a:xfrm>
            <a:off x="0" y="1554040"/>
            <a:ext cx="991514" cy="5309555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5" name="Google Shape;65;p9"/>
          <p:cNvSpPr/>
          <p:nvPr/>
        </p:nvSpPr>
        <p:spPr>
          <a:xfrm flipH="1">
            <a:off x="0" y="-5972"/>
            <a:ext cx="1671090" cy="686956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104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6" name="Google Shape;66;p9"/>
          <p:cNvSpPr txBox="1"/>
          <p:nvPr>
            <p:ph type="title"/>
          </p:nvPr>
        </p:nvSpPr>
        <p:spPr>
          <a:xfrm>
            <a:off x="1718937" y="365126"/>
            <a:ext cx="10030518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Divider - Light Blue" showMasterSp="0">
  <p:cSld name="Section Divider - Light Blu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/>
          <p:nvPr/>
        </p:nvSpPr>
        <p:spPr>
          <a:xfrm flipH="1">
            <a:off x="8779932" y="12701"/>
            <a:ext cx="3412065" cy="68580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9" name="Google Shape;69;p10"/>
          <p:cNvSpPr/>
          <p:nvPr/>
        </p:nvSpPr>
        <p:spPr>
          <a:xfrm>
            <a:off x="1909231" y="-8466"/>
            <a:ext cx="10299095" cy="6878711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202"/>
                </a:lnTo>
                <a:lnTo>
                  <a:pt x="120000" y="119999"/>
                </a:lnTo>
                <a:lnTo>
                  <a:pt x="109728" y="120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0" name="Google Shape;70;p10"/>
          <p:cNvSpPr txBox="1"/>
          <p:nvPr>
            <p:ph type="title"/>
          </p:nvPr>
        </p:nvSpPr>
        <p:spPr>
          <a:xfrm>
            <a:off x="557561" y="3886200"/>
            <a:ext cx="6952372" cy="140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557560" y="5393267"/>
            <a:ext cx="6960840" cy="986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b="0" i="0" sz="20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E9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E9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descr="CrownWhite.png" id="72" name="Google Shape;72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19.xml"/><Relationship Id="rId42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43" Type="http://schemas.openxmlformats.org/officeDocument/2006/relationships/theme" Target="../theme/theme1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29" Type="http://schemas.openxmlformats.org/officeDocument/2006/relationships/slideLayout" Target="../slideLayouts/slideLayout28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0.xml"/><Relationship Id="rId3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9.xml"/><Relationship Id="rId3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12.xml"/><Relationship Id="rId35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11.xml"/><Relationship Id="rId3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14.xml"/><Relationship Id="rId37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13.xml"/><Relationship Id="rId36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16.xml"/><Relationship Id="rId39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15.xml"/><Relationship Id="rId38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 rot="10800000">
            <a:off x="10972799" y="-6021"/>
            <a:ext cx="1231237" cy="1231237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" name="Google Shape;11;p1"/>
          <p:cNvSpPr txBox="1"/>
          <p:nvPr>
            <p:ph type="title"/>
          </p:nvPr>
        </p:nvSpPr>
        <p:spPr>
          <a:xfrm>
            <a:off x="439615" y="365126"/>
            <a:ext cx="11309839" cy="97130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b="0" i="0" sz="32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439615" y="1468315"/>
            <a:ext cx="11309839" cy="47086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55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b="0" i="0" sz="16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900625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CrownWhite.png" id="14" name="Google Shape;14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613757" y="141271"/>
            <a:ext cx="434664" cy="34018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3"/>
          <p:cNvSpPr txBox="1"/>
          <p:nvPr>
            <p:ph type="title"/>
          </p:nvPr>
        </p:nvSpPr>
        <p:spPr>
          <a:xfrm>
            <a:off x="723875" y="1414275"/>
            <a:ext cx="8369100" cy="317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/>
              <a:t>How Archivists Could Stop Deep Fakes from Rewriting History </a:t>
            </a:r>
            <a:r>
              <a:rPr lang="en-US" sz="2400"/>
              <a:t>By Melanie Ehrenkranz</a:t>
            </a:r>
            <a:endParaRPr sz="24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t/>
            </a:r>
            <a:endParaRPr sz="2400"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</a:pPr>
            <a:r>
              <a:rPr lang="en-US" sz="1800"/>
              <a:t>https://gizmodo.com/how-archivists-could-stop-deepfakes-from-rewriting-hist-1829666009</a:t>
            </a:r>
            <a:endParaRPr sz="1800"/>
          </a:p>
        </p:txBody>
      </p:sp>
      <p:sp>
        <p:nvSpPr>
          <p:cNvPr id="306" name="Google Shape;306;p43"/>
          <p:cNvSpPr txBox="1"/>
          <p:nvPr>
            <p:ph idx="1" type="body"/>
          </p:nvPr>
        </p:nvSpPr>
        <p:spPr>
          <a:xfrm>
            <a:off x="757621" y="4840541"/>
            <a:ext cx="6938700" cy="9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None/>
            </a:pPr>
            <a:r>
              <a:rPr lang="en-US"/>
              <a:t>Presentation: Justin Whitlock</a:t>
            </a:r>
            <a:endParaRPr/>
          </a:p>
        </p:txBody>
      </p:sp>
      <p:sp>
        <p:nvSpPr>
          <p:cNvPr id="307" name="Google Shape;307;p43"/>
          <p:cNvSpPr txBox="1"/>
          <p:nvPr>
            <p:ph idx="2" type="body"/>
          </p:nvPr>
        </p:nvSpPr>
        <p:spPr>
          <a:xfrm>
            <a:off x="757620" y="5472335"/>
            <a:ext cx="69387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</a:pPr>
            <a:r>
              <a:rPr lang="en-US"/>
              <a:t>14 April 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52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Every atrocity has its negationists</a:t>
            </a:r>
            <a:endParaRPr/>
          </a:p>
        </p:txBody>
      </p:sp>
      <p:sp>
        <p:nvSpPr>
          <p:cNvPr id="388" name="Google Shape;388;p52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9" name="Google Shape;389;p52"/>
          <p:cNvSpPr txBox="1"/>
          <p:nvPr>
            <p:ph idx="1" type="body"/>
          </p:nvPr>
        </p:nvSpPr>
        <p:spPr>
          <a:xfrm>
            <a:off x="433400" y="1468653"/>
            <a:ext cx="11315400" cy="32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b="1" lang="en-US">
                <a:solidFill>
                  <a:srgbClr val="000000"/>
                </a:solidFill>
              </a:rPr>
              <a:t>Holocaust Denial: </a:t>
            </a:r>
            <a:r>
              <a:rPr lang="en-US">
                <a:solidFill>
                  <a:srgbClr val="000000"/>
                </a:solidFill>
              </a:rPr>
              <a:t>Dismiss historical accounts of the extent of the Holocaust as either exaggeration, or that it is entirely fiction; Particularly the use of gas chambers.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b="1" lang="en-US">
                <a:solidFill>
                  <a:srgbClr val="000000"/>
                </a:solidFill>
              </a:rPr>
              <a:t>Armenian Genocide</a:t>
            </a:r>
            <a:r>
              <a:rPr lang="en-US">
                <a:solidFill>
                  <a:srgbClr val="000000"/>
                </a:solidFill>
              </a:rPr>
              <a:t>: Turkey denies there was a genocide, while Pakistan denies the existence of Armenia. United States refuses to take an official position on the matter. 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b="1" lang="en-US">
                <a:solidFill>
                  <a:srgbClr val="000000"/>
                </a:solidFill>
              </a:rPr>
              <a:t>Japanese War Crimes</a:t>
            </a:r>
            <a:r>
              <a:rPr lang="en-US">
                <a:solidFill>
                  <a:srgbClr val="000000"/>
                </a:solidFill>
              </a:rPr>
              <a:t>: Ultranationalists wrote a number of school textbooks denying or omitting many events involving war crimes committed by the Japanese government prior to and during WWII.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52"/>
          <p:cNvSpPr txBox="1"/>
          <p:nvPr/>
        </p:nvSpPr>
        <p:spPr>
          <a:xfrm>
            <a:off x="718975" y="5295625"/>
            <a:ext cx="6909300" cy="1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http://bit.ly/2KDU40n               Turkey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https://bbc.in/2UFVQCR         U.S.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http://bit.ly/2GmZGru	      Pakistan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https://stanford.io/2Uyvz9k     Japan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3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to circumvent negationism?</a:t>
            </a:r>
            <a:endParaRPr/>
          </a:p>
        </p:txBody>
      </p:sp>
      <p:sp>
        <p:nvSpPr>
          <p:cNvPr id="397" name="Google Shape;397;p53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8" name="Google Shape;398;p53"/>
          <p:cNvSpPr txBox="1"/>
          <p:nvPr>
            <p:ph idx="1" type="body"/>
          </p:nvPr>
        </p:nvSpPr>
        <p:spPr>
          <a:xfrm>
            <a:off x="433400" y="1468649"/>
            <a:ext cx="11315400" cy="3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Days of Remembrance: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Many EU nations hold a day of remembrance for the Holocaust and Armenian Genocide.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Legal Action: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Germany, France, Belgium, Spain, and Austria have made negationism a crime.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Education: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Ensuring that textbooks do not exclude the ugly details behind many historic events.</a:t>
            </a:r>
            <a:endParaRPr>
              <a:solidFill>
                <a:srgbClr val="000000"/>
              </a:solidFill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▪"/>
            </a:pPr>
            <a:r>
              <a:rPr lang="en-US">
                <a:solidFill>
                  <a:srgbClr val="000000"/>
                </a:solidFill>
              </a:rPr>
              <a:t>If you leave a </a:t>
            </a:r>
            <a:r>
              <a:rPr lang="en-US">
                <a:solidFill>
                  <a:srgbClr val="000000"/>
                </a:solidFill>
              </a:rPr>
              <a:t>vacuum</a:t>
            </a:r>
            <a:r>
              <a:rPr lang="en-US">
                <a:solidFill>
                  <a:srgbClr val="000000"/>
                </a:solidFill>
              </a:rPr>
              <a:t> it will get filled with something.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Thorough documentation that is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Available to the public.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Its provenance is transparent.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Past errors are carefully recorded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99" name="Google Shape;399;p53"/>
          <p:cNvSpPr txBox="1"/>
          <p:nvPr/>
        </p:nvSpPr>
        <p:spPr>
          <a:xfrm>
            <a:off x="489950" y="5787300"/>
            <a:ext cx="11202300" cy="7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Fronza, Emanuela. "The punishment of negationism: the difficult dialogue between law and memory." </a:t>
            </a:r>
            <a:r>
              <a:rPr i="1" lang="en-US" sz="1000">
                <a:solidFill>
                  <a:srgbClr val="222222"/>
                </a:solidFill>
              </a:rPr>
              <a:t>Vt. L. Rev.</a:t>
            </a: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 30 (2005): 609.</a:t>
            </a:r>
            <a:endParaRPr sz="10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Bloch, Pascale. "Response to Professor Fronza's The Punishment of Negationism." </a:t>
            </a:r>
            <a:r>
              <a:rPr i="1" lang="en-US" sz="1000">
                <a:solidFill>
                  <a:srgbClr val="222222"/>
                </a:solidFill>
              </a:rPr>
              <a:t>Vt. L. Rev.</a:t>
            </a: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 30 (2005): 627.</a:t>
            </a:r>
            <a:endParaRPr sz="10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Teachout, Peter R. "Making Holocaust Denial a Crime: Reflections on European Anti-Negationist Laws from the Perspective of US Constitutional Experience." </a:t>
            </a:r>
            <a:r>
              <a:rPr i="1" lang="en-US" sz="1000">
                <a:solidFill>
                  <a:srgbClr val="222222"/>
                </a:solidFill>
              </a:rPr>
              <a:t>Vt. L. Rev.</a:t>
            </a: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</a:rPr>
              <a:t> 30 (2005): 655.</a:t>
            </a:r>
            <a:endParaRPr sz="10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4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 can archivists circumvent tampering?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Lots and lots of copies.</a:t>
            </a:r>
            <a:endParaRPr/>
          </a:p>
        </p:txBody>
      </p:sp>
      <p:sp>
        <p:nvSpPr>
          <p:cNvPr id="406" name="Google Shape;406;p54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7" name="Google Shape;407;p54"/>
          <p:cNvSpPr txBox="1"/>
          <p:nvPr>
            <p:ph idx="1" type="body"/>
          </p:nvPr>
        </p:nvSpPr>
        <p:spPr>
          <a:xfrm>
            <a:off x="433400" y="1468651"/>
            <a:ext cx="11315400" cy="40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b="1" lang="en-US">
                <a:solidFill>
                  <a:srgbClr val="000000"/>
                </a:solidFill>
              </a:rPr>
              <a:t>LOCKSS: </a:t>
            </a:r>
            <a:r>
              <a:rPr lang="en-US">
                <a:solidFill>
                  <a:srgbClr val="000000"/>
                </a:solidFill>
              </a:rPr>
              <a:t>Lots Of Copies Keep Stuff Safe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Stanford Web Archiving Program’s guiding principle.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Changes are evident by comparing the copies to each other.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An attacker would need to change ALL of the copies at ALL of the archives at the same time for changes to go unnoticed.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22222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“We want to build systems where tampering is evident and it prompts alerts...We want to build a system where the integrity of the information is determined by the consensus of peers.” ~</a:t>
            </a:r>
            <a:r>
              <a:rPr lang="en-US" sz="1800">
                <a:solidFill>
                  <a:srgbClr val="222222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Nicolas Taylor, Program Manager, LOCKSS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08" name="Google Shape;408;p54"/>
          <p:cNvSpPr txBox="1"/>
          <p:nvPr/>
        </p:nvSpPr>
        <p:spPr>
          <a:xfrm>
            <a:off x="511575" y="5959275"/>
            <a:ext cx="11172000" cy="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https://www.lockss.org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5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Using fixity to ensure data has not been changed</a:t>
            </a:r>
            <a:endParaRPr/>
          </a:p>
        </p:txBody>
      </p:sp>
      <p:sp>
        <p:nvSpPr>
          <p:cNvPr id="415" name="Google Shape;415;p55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6" name="Google Shape;416;p55"/>
          <p:cNvSpPr txBox="1"/>
          <p:nvPr>
            <p:ph idx="1" type="body"/>
          </p:nvPr>
        </p:nvSpPr>
        <p:spPr>
          <a:xfrm>
            <a:off x="433400" y="1468652"/>
            <a:ext cx="11315400" cy="34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Checksums: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When transferring files, checksums are used to ensure the file has been received correctly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They can also be used to determine whether a file has changed since it was created.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Manifest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A document which maintains the fixity of a digital artifact on a certain date.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Make multiple copies of the manifest!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100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Push the manifest fixity records to multiple archives.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17" name="Google Shape;417;p55"/>
          <p:cNvSpPr txBox="1"/>
          <p:nvPr/>
        </p:nvSpPr>
        <p:spPr>
          <a:xfrm>
            <a:off x="580725" y="5848650"/>
            <a:ext cx="108816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https://www.slideshare.net/phonedude/weaponized-web-archives-provenance-laundering-of-short-order-evidence-93083713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6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Forensic evidence can help determine what is real</a:t>
            </a:r>
            <a:endParaRPr/>
          </a:p>
        </p:txBody>
      </p:sp>
      <p:sp>
        <p:nvSpPr>
          <p:cNvPr id="424" name="Google Shape;424;p56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5" name="Google Shape;425;p56"/>
          <p:cNvSpPr txBox="1"/>
          <p:nvPr>
            <p:ph idx="1" type="body"/>
          </p:nvPr>
        </p:nvSpPr>
        <p:spPr>
          <a:xfrm>
            <a:off x="433388" y="1468658"/>
            <a:ext cx="11315400" cy="47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Yvonne Ng at WITNESS compares the Deep Fake issue with traditional methods of determining authenticity of paintings.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Materials used.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Objects in the picture.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Setting of the picture, rooms, buildings, architecture.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All of these can help determine when a painting was made, or when it definitely was not made.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57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Traditional forensics also apply to digital resources</a:t>
            </a:r>
            <a:endParaRPr/>
          </a:p>
        </p:txBody>
      </p:sp>
      <p:sp>
        <p:nvSpPr>
          <p:cNvPr id="432" name="Google Shape;432;p57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3" name="Google Shape;433;p57"/>
          <p:cNvSpPr txBox="1"/>
          <p:nvPr>
            <p:ph idx="1" type="body"/>
          </p:nvPr>
        </p:nvSpPr>
        <p:spPr>
          <a:xfrm>
            <a:off x="433388" y="1468658"/>
            <a:ext cx="11315400" cy="47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Similar techniques can be used to authenticate the provenance of a particular digital record.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Method of creation.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Objects in the frame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Say, Barack Obama is wearing a pin given to him by the Queen of England, but the video is portrayed as happening BEFORE she gave it to him.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Background, Decor, etc.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White House regularly undergoes redecoration.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Buildings get repainted, torn down, etc.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Language used. Particularly phrases that were not in use at the time of the video’s supposed creation.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These tools can help determine a range for when something was created, but also when something could not have been created.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8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Machine learning can be used to spot the fakes created by machine learning</a:t>
            </a:r>
            <a:endParaRPr/>
          </a:p>
        </p:txBody>
      </p:sp>
      <p:sp>
        <p:nvSpPr>
          <p:cNvPr id="440" name="Google Shape;440;p58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1" name="Google Shape;441;p58"/>
          <p:cNvSpPr txBox="1"/>
          <p:nvPr>
            <p:ph idx="1" type="body"/>
          </p:nvPr>
        </p:nvSpPr>
        <p:spPr>
          <a:xfrm>
            <a:off x="4548950" y="6014575"/>
            <a:ext cx="5005200" cy="6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Li, Yuezun, et al. "In ictu oculi: Exposing ai generated fake face videos by detecting eye blinking." </a:t>
            </a:r>
            <a:r>
              <a:rPr i="1" lang="en-US" sz="10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arXiv preprint arXiv:1806.02877</a:t>
            </a:r>
            <a:r>
              <a:rPr lang="en-US" sz="10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(2018).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442" name="Google Shape;442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5625" y="1336525"/>
            <a:ext cx="8316544" cy="4678049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58"/>
          <p:cNvSpPr txBox="1"/>
          <p:nvPr/>
        </p:nvSpPr>
        <p:spPr>
          <a:xfrm>
            <a:off x="439625" y="2578650"/>
            <a:ext cx="3332100" cy="17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entury Gothic"/>
                <a:ea typeface="Century Gothic"/>
                <a:cs typeface="Century Gothic"/>
                <a:sym typeface="Century Gothic"/>
              </a:rPr>
              <a:t>Researchers were able to spot Deep Fakes by detecting the number of eyeblinks.</a:t>
            </a:r>
            <a:endParaRPr sz="2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9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Most institutions are more concerned with preservation</a:t>
            </a:r>
            <a:endParaRPr/>
          </a:p>
        </p:txBody>
      </p:sp>
      <p:sp>
        <p:nvSpPr>
          <p:cNvPr id="450" name="Google Shape;450;p59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1" name="Google Shape;451;p59"/>
          <p:cNvSpPr txBox="1"/>
          <p:nvPr>
            <p:ph idx="1" type="body"/>
          </p:nvPr>
        </p:nvSpPr>
        <p:spPr>
          <a:xfrm>
            <a:off x="433388" y="1468658"/>
            <a:ext cx="11315400" cy="47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Data preservation over long periods of time requires a certain degree of foresight in the here and now.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Natural disasters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Bit rot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Environmental threats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Obsolescence of hardware or software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60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Redundancy could serve both purposes</a:t>
            </a:r>
            <a:endParaRPr/>
          </a:p>
        </p:txBody>
      </p:sp>
      <p:sp>
        <p:nvSpPr>
          <p:cNvPr id="458" name="Google Shape;458;p60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59" name="Google Shape;459;p60"/>
          <p:cNvSpPr txBox="1"/>
          <p:nvPr>
            <p:ph idx="1" type="body"/>
          </p:nvPr>
        </p:nvSpPr>
        <p:spPr>
          <a:xfrm>
            <a:off x="433388" y="1468658"/>
            <a:ext cx="11315400" cy="47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More copies means more of a chance of survival for data and physical objects.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In the post apocalypse, Dean Koontz, Danielle Steele, and Louis L’Amour will be well remembered.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Carefully recording and labeling the Deep Fakes in multiple archives can ensure that future generations understand the context in which a Deep Fake was generated.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More copies can also help in cases of bit rot, or other forms of data loss.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Fixity manifests can help maintain provenance as well as alert to changes due to bit rot or data loss.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61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Archives can police each other</a:t>
            </a:r>
            <a:endParaRPr/>
          </a:p>
        </p:txBody>
      </p:sp>
      <p:sp>
        <p:nvSpPr>
          <p:cNvPr id="466" name="Google Shape;466;p61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7" name="Google Shape;467;p61"/>
          <p:cNvSpPr txBox="1"/>
          <p:nvPr>
            <p:ph idx="1" type="body"/>
          </p:nvPr>
        </p:nvSpPr>
        <p:spPr>
          <a:xfrm>
            <a:off x="433400" y="1468651"/>
            <a:ext cx="11315400" cy="3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Push documents to multiple archives.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Record fixity at time of push.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Push fixity of documents to multiple archives.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If a document is changed or damaged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Fixity will show which documents have been changed.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If fixity doesn’t agree, multiple copies can help determine which fixity manifest is most likely original.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68" name="Google Shape;468;p61"/>
          <p:cNvSpPr txBox="1"/>
          <p:nvPr/>
        </p:nvSpPr>
        <p:spPr>
          <a:xfrm>
            <a:off x="580725" y="5848650"/>
            <a:ext cx="10881600" cy="5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https://www.slideshare.net/phonedude/weaponized-web-archives-provenance-laundering-of-short-order-evidence-93083713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4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Deep Fakes are sometimes easy to spot</a:t>
            </a:r>
            <a:endParaRPr/>
          </a:p>
        </p:txBody>
      </p:sp>
      <p:sp>
        <p:nvSpPr>
          <p:cNvPr id="314" name="Google Shape;314;p44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5" name="Google Shape;315;p44"/>
          <p:cNvSpPr txBox="1"/>
          <p:nvPr>
            <p:ph idx="1" type="body"/>
          </p:nvPr>
        </p:nvSpPr>
        <p:spPr>
          <a:xfrm>
            <a:off x="436775" y="5959257"/>
            <a:ext cx="113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https://youtu.be/ehD3C60i6lw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16" name="Google Shape;31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8489" y="1270051"/>
            <a:ext cx="9355024" cy="468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2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Take Away:</a:t>
            </a:r>
            <a:endParaRPr/>
          </a:p>
        </p:txBody>
      </p:sp>
      <p:sp>
        <p:nvSpPr>
          <p:cNvPr id="475" name="Google Shape;475;p62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6" name="Google Shape;476;p62"/>
          <p:cNvSpPr txBox="1"/>
          <p:nvPr>
            <p:ph idx="1" type="body"/>
          </p:nvPr>
        </p:nvSpPr>
        <p:spPr>
          <a:xfrm>
            <a:off x="433388" y="1468658"/>
            <a:ext cx="11315400" cy="47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Archivists already have some defense against Deep Fakes.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Forensic tools.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Careful documentation of previous fakes.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The tools used to create Deep Fakes can also be used to combat them.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Machine learning can be leveraged to spot Deep Fakes.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Redundancy and fixity can serve both the need for clear documentation of provenance, and data preservation.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Archives can essentially police </a:t>
            </a:r>
            <a:r>
              <a:rPr lang="en-US">
                <a:solidFill>
                  <a:srgbClr val="000000"/>
                </a:solidFill>
              </a:rPr>
              <a:t>each other</a:t>
            </a:r>
            <a:r>
              <a:rPr lang="en-US">
                <a:solidFill>
                  <a:srgbClr val="000000"/>
                </a:solidFill>
              </a:rPr>
              <a:t> through </a:t>
            </a:r>
            <a:r>
              <a:rPr lang="en-US">
                <a:solidFill>
                  <a:srgbClr val="000000"/>
                </a:solidFill>
              </a:rPr>
              <a:t>consensus</a:t>
            </a:r>
            <a:r>
              <a:rPr lang="en-US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5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Deep Fakes are becoming more convincing</a:t>
            </a:r>
            <a:endParaRPr/>
          </a:p>
        </p:txBody>
      </p:sp>
      <p:sp>
        <p:nvSpPr>
          <p:cNvPr id="323" name="Google Shape;323;p45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4" name="Google Shape;324;p45"/>
          <p:cNvSpPr txBox="1"/>
          <p:nvPr>
            <p:ph idx="1" type="body"/>
          </p:nvPr>
        </p:nvSpPr>
        <p:spPr>
          <a:xfrm>
            <a:off x="260238" y="5750057"/>
            <a:ext cx="11315400" cy="5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https://youtu.be/9Yq67CjDqvw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25" name="Google Shape;32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2350" y="1336525"/>
            <a:ext cx="9291174" cy="28369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45"/>
          <p:cNvSpPr txBox="1"/>
          <p:nvPr/>
        </p:nvSpPr>
        <p:spPr>
          <a:xfrm>
            <a:off x="1313525" y="4701050"/>
            <a:ext cx="9360600" cy="9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Century Gothic"/>
                <a:ea typeface="Century Gothic"/>
                <a:cs typeface="Century Gothic"/>
                <a:sym typeface="Century Gothic"/>
              </a:rPr>
              <a:t>This research maps facial expressions and mouth movements to video of Barack Obama, using recorded audio to create fake videos that look almost legitimate.</a:t>
            </a:r>
            <a:endParaRPr sz="20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6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 improvement which includes adjusting the head motion to match dialogue.</a:t>
            </a:r>
            <a:endParaRPr/>
          </a:p>
        </p:txBody>
      </p:sp>
      <p:sp>
        <p:nvSpPr>
          <p:cNvPr id="333" name="Google Shape;333;p46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4" name="Google Shape;334;p46"/>
          <p:cNvSpPr txBox="1"/>
          <p:nvPr>
            <p:ph idx="1" type="body"/>
          </p:nvPr>
        </p:nvSpPr>
        <p:spPr>
          <a:xfrm>
            <a:off x="364300" y="5765701"/>
            <a:ext cx="11315400" cy="7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https://youtu.be/qc5P2bvfl44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35" name="Google Shape;33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3963" y="1366813"/>
            <a:ext cx="7941036" cy="412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7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Concern over Deep Fakes is two-fold</a:t>
            </a:r>
            <a:endParaRPr/>
          </a:p>
        </p:txBody>
      </p:sp>
      <p:sp>
        <p:nvSpPr>
          <p:cNvPr id="342" name="Google Shape;342;p47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3" name="Google Shape;343;p47"/>
          <p:cNvSpPr txBox="1"/>
          <p:nvPr>
            <p:ph idx="1" type="body"/>
          </p:nvPr>
        </p:nvSpPr>
        <p:spPr>
          <a:xfrm>
            <a:off x="433400" y="1468653"/>
            <a:ext cx="11315400" cy="29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Prolific generation of misinformation in an attempt to influence current events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The spread of fake news on social media.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Election meddling by foreign powers.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Insertion of false documents into the historical record as factual accounts.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How do archivists ensure that Deep Fakes are labeled as such?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How to prevent bad actors from tampering with archival records by inserting Deep Fakes into the record or changing the provenance of known Deep Fakes?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8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History is full of fakes; The Hitler Diaries, 1983</a:t>
            </a:r>
            <a:endParaRPr/>
          </a:p>
        </p:txBody>
      </p:sp>
      <p:sp>
        <p:nvSpPr>
          <p:cNvPr id="350" name="Google Shape;350;p48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1" name="Google Shape;351;p48"/>
          <p:cNvSpPr txBox="1"/>
          <p:nvPr>
            <p:ph idx="1" type="body"/>
          </p:nvPr>
        </p:nvSpPr>
        <p:spPr>
          <a:xfrm>
            <a:off x="1194225" y="1468650"/>
            <a:ext cx="4280100" cy="41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“An archive of great historical significance” - Hugh Trevor, UK historian, retracted almost immediately.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Forgeries, penned by Konrad Kujau, a man with a history of falsifying Nazi Memorabilia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60 volumes forged between 1981 and 1983.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52" name="Google Shape;35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7866" y="1246813"/>
            <a:ext cx="4031723" cy="5216674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8"/>
          <p:cNvSpPr txBox="1"/>
          <p:nvPr/>
        </p:nvSpPr>
        <p:spPr>
          <a:xfrm>
            <a:off x="511575" y="6007175"/>
            <a:ext cx="53232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entury Gothic"/>
                <a:ea typeface="Century Gothic"/>
                <a:cs typeface="Century Gothic"/>
                <a:sym typeface="Century Gothic"/>
              </a:rPr>
              <a:t>https://en.wikipedia.org/wiki/Hitler_Diaries</a:t>
            </a:r>
            <a:endParaRPr sz="12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9"/>
          <p:cNvSpPr txBox="1"/>
          <p:nvPr>
            <p:ph type="title"/>
          </p:nvPr>
        </p:nvSpPr>
        <p:spPr>
          <a:xfrm>
            <a:off x="439625" y="365125"/>
            <a:ext cx="109092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if the Hitler Diaries entered the historical archive as accepted fact? Why?</a:t>
            </a:r>
            <a:endParaRPr/>
          </a:p>
        </p:txBody>
      </p:sp>
      <p:sp>
        <p:nvSpPr>
          <p:cNvPr id="360" name="Google Shape;360;p49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1" name="Google Shape;361;p49"/>
          <p:cNvSpPr txBox="1"/>
          <p:nvPr>
            <p:ph idx="1" type="body"/>
          </p:nvPr>
        </p:nvSpPr>
        <p:spPr>
          <a:xfrm>
            <a:off x="433400" y="1468652"/>
            <a:ext cx="11315400" cy="35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Historical Negationism: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The purposeful distortion of the historical record to support a specific ideology or political cause.</a:t>
            </a:r>
            <a:endParaRPr>
              <a:solidFill>
                <a:srgbClr val="000000"/>
              </a:solidFill>
            </a:endParaRPr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22222"/>
                </a:solidFill>
                <a:highlight>
                  <a:srgbClr val="FFFFFF"/>
                </a:highlight>
              </a:rPr>
              <a:t>“...</a:t>
            </a:r>
            <a:r>
              <a:rPr lang="en-US">
                <a:solidFill>
                  <a:srgbClr val="222222"/>
                </a:solidFill>
                <a:highlight>
                  <a:srgbClr val="FFFFFF"/>
                </a:highlight>
              </a:rPr>
              <a:t>presenting known forged documents as genuine,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22222"/>
                </a:solidFill>
                <a:highlight>
                  <a:srgbClr val="FFFFFF"/>
                </a:highlight>
              </a:rPr>
              <a:t>inventing ingenious but implausible reasons for distrusting genuine documents,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22222"/>
                </a:solidFill>
                <a:highlight>
                  <a:srgbClr val="FFFFFF"/>
                </a:highlight>
              </a:rPr>
              <a:t>attributing conclusions to books and sources that report the opposite,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22222"/>
                </a:solidFill>
                <a:highlight>
                  <a:srgbClr val="FFFFFF"/>
                </a:highlight>
              </a:rPr>
              <a:t>manipulating statistical series to support the given point of view,</a:t>
            </a:r>
            <a:endParaRPr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45720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22222"/>
                </a:solidFill>
                <a:highlight>
                  <a:srgbClr val="FFFFFF"/>
                </a:highlight>
              </a:rPr>
              <a:t>deliberately mis-translating texts (in languages other than the revisionists).”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62" name="Google Shape;362;p49"/>
          <p:cNvSpPr txBox="1"/>
          <p:nvPr/>
        </p:nvSpPr>
        <p:spPr>
          <a:xfrm>
            <a:off x="732800" y="5254125"/>
            <a:ext cx="10909200" cy="11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222222"/>
                </a:solidFill>
                <a:highlight>
                  <a:srgbClr val="FFFFFF"/>
                </a:highlight>
              </a:rPr>
              <a:t>Wikipedia contributors. (2019, April 13). Historical negationism. In </a:t>
            </a:r>
            <a:r>
              <a:rPr i="1" lang="en-US">
                <a:solidFill>
                  <a:srgbClr val="222222"/>
                </a:solidFill>
              </a:rPr>
              <a:t>Wikipedia, The Free Encyclopedia</a:t>
            </a:r>
            <a:r>
              <a:rPr lang="en-US">
                <a:solidFill>
                  <a:srgbClr val="222222"/>
                </a:solidFill>
                <a:highlight>
                  <a:srgbClr val="FFFFFF"/>
                </a:highlight>
              </a:rPr>
              <a:t>. Retrieved 17:55, April 14, 2019, from </a:t>
            </a:r>
            <a:r>
              <a:rPr lang="en-US">
                <a:solidFill>
                  <a:srgbClr val="222222"/>
                </a:solidFill>
              </a:rPr>
              <a:t>https://en.wikipedia.org/w/index.php?title=Historical_negationism&amp;oldid=892348289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0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One of the most famous examples of Negationism</a:t>
            </a:r>
            <a:endParaRPr/>
          </a:p>
        </p:txBody>
      </p:sp>
      <p:sp>
        <p:nvSpPr>
          <p:cNvPr id="369" name="Google Shape;369;p50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0" name="Google Shape;370;p50"/>
          <p:cNvSpPr txBox="1"/>
          <p:nvPr>
            <p:ph idx="1" type="body"/>
          </p:nvPr>
        </p:nvSpPr>
        <p:spPr>
          <a:xfrm>
            <a:off x="433394" y="1468650"/>
            <a:ext cx="5664000" cy="477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000000"/>
                </a:solidFill>
              </a:rPr>
              <a:t>1984</a:t>
            </a:r>
            <a:endParaRPr b="1" sz="24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Published in 1949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World history is erased.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History is then fabricated by the Ministry of Truth to support the narrative of a totalitarian government.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Inspired vernacular: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Orwellian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Big Brother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Double Think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100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Memory Hole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71" name="Google Shape;37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9277" y="1336525"/>
            <a:ext cx="3210927" cy="477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1"/>
          <p:cNvSpPr txBox="1"/>
          <p:nvPr>
            <p:ph type="title"/>
          </p:nvPr>
        </p:nvSpPr>
        <p:spPr>
          <a:xfrm>
            <a:off x="439615" y="365126"/>
            <a:ext cx="11309700" cy="9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Lost Cause: Mis-remembering the American Civil War</a:t>
            </a:r>
            <a:endParaRPr/>
          </a:p>
        </p:txBody>
      </p:sp>
      <p:sp>
        <p:nvSpPr>
          <p:cNvPr id="378" name="Google Shape;378;p51"/>
          <p:cNvSpPr txBox="1"/>
          <p:nvPr>
            <p:ph idx="12" type="sldNum"/>
          </p:nvPr>
        </p:nvSpPr>
        <p:spPr>
          <a:xfrm>
            <a:off x="9006254" y="6356350"/>
            <a:ext cx="2743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9" name="Google Shape;379;p51"/>
          <p:cNvSpPr txBox="1"/>
          <p:nvPr>
            <p:ph idx="1" type="body"/>
          </p:nvPr>
        </p:nvSpPr>
        <p:spPr>
          <a:xfrm>
            <a:off x="439625" y="1336525"/>
            <a:ext cx="9825900" cy="52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Reframing of the Civil War as a conflict over states rights, downplaying the role of slavery as a factor in the formation of the Confederacy.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Recasting of Confederate leadership as being against slavery.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The idea that Robert E. Lee was against the institution of slavery.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Describing the Reconstruction government as ineffectual because of Federal mismanagement.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In Reality: Undermined by white militias who terrorized and assassinated lawmakers.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1800"/>
              <a:buChar char="▪"/>
            </a:pPr>
            <a:r>
              <a:rPr lang="en-US">
                <a:solidFill>
                  <a:srgbClr val="000000"/>
                </a:solidFill>
              </a:rPr>
              <a:t>Federal government did very little to back up the Reconstruction government.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Paint Jim Crow laws as well meaning attempts to protect black Americans by keeping them seperate.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Downplaying the atrocities of </a:t>
            </a:r>
            <a:r>
              <a:rPr lang="en-US">
                <a:solidFill>
                  <a:srgbClr val="000000"/>
                </a:solidFill>
              </a:rPr>
              <a:t>chattel</a:t>
            </a:r>
            <a:r>
              <a:rPr lang="en-US">
                <a:solidFill>
                  <a:srgbClr val="000000"/>
                </a:solidFill>
              </a:rPr>
              <a:t> slavery.</a:t>
            </a:r>
            <a:endParaRPr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Clr>
                <a:srgbClr val="57C1EA"/>
              </a:buClr>
              <a:buSzPts val="2000"/>
              <a:buChar char="▪"/>
            </a:pPr>
            <a:r>
              <a:rPr lang="en-US">
                <a:solidFill>
                  <a:srgbClr val="000000"/>
                </a:solidFill>
              </a:rPr>
              <a:t>Generally just romanticizing the Confederacy as “Southern Heritage”.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80" name="Google Shape;38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90575" y="1977876"/>
            <a:ext cx="1627900" cy="2515845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51"/>
          <p:cNvSpPr txBox="1"/>
          <p:nvPr/>
        </p:nvSpPr>
        <p:spPr>
          <a:xfrm>
            <a:off x="10204125" y="4424550"/>
            <a:ext cx="1600800" cy="7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MIldred Lewis Rutherford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entury Gothic"/>
                <a:ea typeface="Century Gothic"/>
                <a:cs typeface="Century Gothic"/>
                <a:sym typeface="Century Gothic"/>
              </a:rPr>
              <a:t>(1851-1928)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DU Angle Theme">
  <a:themeElements>
    <a:clrScheme name="Custom 1">
      <a:dk1>
        <a:srgbClr val="043657"/>
      </a:dk1>
      <a:lt1>
        <a:srgbClr val="FFFFFF"/>
      </a:lt1>
      <a:dk2>
        <a:srgbClr val="043657"/>
      </a:dk2>
      <a:lt2>
        <a:srgbClr val="FFFFFF"/>
      </a:lt2>
      <a:accent1>
        <a:srgbClr val="57C1EA"/>
      </a:accent1>
      <a:accent2>
        <a:srgbClr val="83CDB8"/>
      </a:accent2>
      <a:accent3>
        <a:srgbClr val="E0E329"/>
      </a:accent3>
      <a:accent4>
        <a:srgbClr val="FCB24C"/>
      </a:accent4>
      <a:accent5>
        <a:srgbClr val="9264AA"/>
      </a:accent5>
      <a:accent6>
        <a:srgbClr val="FFD140"/>
      </a:accent6>
      <a:hlink>
        <a:srgbClr val="98C5EA"/>
      </a:hlink>
      <a:folHlink>
        <a:srgbClr val="838A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